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B3838"/>
    <a:srgbClr val="C5E0B4"/>
    <a:srgbClr val="253E7B"/>
    <a:srgbClr val="FDE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694A82-3D69-49C3-B976-A36FEEC3F6BA}" v="12" dt="2026-06-22T10:52:46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44673" autoAdjust="0"/>
  </p:normalViewPr>
  <p:slideViewPr>
    <p:cSldViewPr snapToGrid="0" snapToObjects="1">
      <p:cViewPr varScale="1">
        <p:scale>
          <a:sx n="37" d="100"/>
          <a:sy n="37" d="100"/>
        </p:scale>
        <p:origin x="3114" y="264"/>
      </p:cViewPr>
      <p:guideLst/>
    </p:cSldViewPr>
  </p:slideViewPr>
  <p:notesTextViewPr>
    <p:cViewPr>
      <p:scale>
        <a:sx n="3" d="2"/>
        <a:sy n="3" d="2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olfo Duarte Pinto" userId="3c1d2390-f3e2-48ed-a692-c2bca7123a2a" providerId="ADAL" clId="{401C4E8A-1D46-4E05-A2F4-EC2C7EA68E13}"/>
    <pc:docChg chg="undo custSel modSld">
      <pc:chgData name="Rodolfo Duarte Pinto" userId="3c1d2390-f3e2-48ed-a692-c2bca7123a2a" providerId="ADAL" clId="{401C4E8A-1D46-4E05-A2F4-EC2C7EA68E13}" dt="2026-06-23T10:51:52.675" v="74" actId="171"/>
      <pc:docMkLst>
        <pc:docMk/>
      </pc:docMkLst>
      <pc:sldChg chg="modSp mod">
        <pc:chgData name="Rodolfo Duarte Pinto" userId="3c1d2390-f3e2-48ed-a692-c2bca7123a2a" providerId="ADAL" clId="{401C4E8A-1D46-4E05-A2F4-EC2C7EA68E13}" dt="2026-06-23T10:44:14.443" v="67" actId="1076"/>
        <pc:sldMkLst>
          <pc:docMk/>
          <pc:sldMk cId="0" sldId="256"/>
        </pc:sldMkLst>
        <pc:spChg chg="mod">
          <ac:chgData name="Rodolfo Duarte Pinto" userId="3c1d2390-f3e2-48ed-a692-c2bca7123a2a" providerId="ADAL" clId="{401C4E8A-1D46-4E05-A2F4-EC2C7EA68E13}" dt="2026-06-23T10:44:14.107" v="66" actId="1076"/>
          <ac:spMkLst>
            <pc:docMk/>
            <pc:sldMk cId="0" sldId="256"/>
            <ac:spMk id="8" creationId="{B2F8F3FF-F5D1-22B9-C6DA-D6AC9B53B853}"/>
          </ac:spMkLst>
        </pc:spChg>
        <pc:picChg chg="mod">
          <ac:chgData name="Rodolfo Duarte Pinto" userId="3c1d2390-f3e2-48ed-a692-c2bca7123a2a" providerId="ADAL" clId="{401C4E8A-1D46-4E05-A2F4-EC2C7EA68E13}" dt="2026-06-23T10:44:14.443" v="67" actId="1076"/>
          <ac:picMkLst>
            <pc:docMk/>
            <pc:sldMk cId="0" sldId="256"/>
            <ac:picMk id="2" creationId="{00000000-0000-0000-0000-000000000000}"/>
          </ac:picMkLst>
        </pc:picChg>
      </pc:sldChg>
      <pc:sldChg chg="delSp modSp mod modNotesTx">
        <pc:chgData name="Rodolfo Duarte Pinto" userId="3c1d2390-f3e2-48ed-a692-c2bca7123a2a" providerId="ADAL" clId="{401C4E8A-1D46-4E05-A2F4-EC2C7EA68E13}" dt="2026-06-23T10:44:22.395" v="68" actId="14100"/>
        <pc:sldMkLst>
          <pc:docMk/>
          <pc:sldMk cId="0" sldId="257"/>
        </pc:sldMkLst>
        <pc:picChg chg="mod">
          <ac:chgData name="Rodolfo Duarte Pinto" userId="3c1d2390-f3e2-48ed-a692-c2bca7123a2a" providerId="ADAL" clId="{401C4E8A-1D46-4E05-A2F4-EC2C7EA68E13}" dt="2026-06-23T10:44:22.395" v="68" actId="14100"/>
          <ac:picMkLst>
            <pc:docMk/>
            <pc:sldMk cId="0" sldId="257"/>
            <ac:picMk id="2" creationId="{00000000-0000-0000-0000-000000000000}"/>
          </ac:picMkLst>
        </pc:picChg>
        <pc:cxnChg chg="del">
          <ac:chgData name="Rodolfo Duarte Pinto" userId="3c1d2390-f3e2-48ed-a692-c2bca7123a2a" providerId="ADAL" clId="{401C4E8A-1D46-4E05-A2F4-EC2C7EA68E13}" dt="2026-06-22T10:23:11.282" v="51" actId="478"/>
          <ac:cxnSpMkLst>
            <pc:docMk/>
            <pc:sldMk cId="0" sldId="257"/>
            <ac:cxnSpMk id="7" creationId="{3ED2E798-F186-45D6-6D6C-E59F52367828}"/>
          </ac:cxnSpMkLst>
        </pc:cxnChg>
      </pc:sldChg>
      <pc:sldChg chg="delSp mod modNotesTx">
        <pc:chgData name="Rodolfo Duarte Pinto" userId="3c1d2390-f3e2-48ed-a692-c2bca7123a2a" providerId="ADAL" clId="{401C4E8A-1D46-4E05-A2F4-EC2C7EA68E13}" dt="2026-06-22T10:23:14.943" v="52" actId="478"/>
        <pc:sldMkLst>
          <pc:docMk/>
          <pc:sldMk cId="0" sldId="258"/>
        </pc:sldMkLst>
        <pc:cxnChg chg="del">
          <ac:chgData name="Rodolfo Duarte Pinto" userId="3c1d2390-f3e2-48ed-a692-c2bca7123a2a" providerId="ADAL" clId="{401C4E8A-1D46-4E05-A2F4-EC2C7EA68E13}" dt="2026-06-22T10:23:14.943" v="52" actId="478"/>
          <ac:cxnSpMkLst>
            <pc:docMk/>
            <pc:sldMk cId="0" sldId="258"/>
            <ac:cxnSpMk id="6" creationId="{B02D69E7-1513-64AB-140C-22398B1AD453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0:23:18.543" v="53" actId="478"/>
        <pc:sldMkLst>
          <pc:docMk/>
          <pc:sldMk cId="0" sldId="259"/>
        </pc:sldMkLst>
        <pc:cxnChg chg="del">
          <ac:chgData name="Rodolfo Duarte Pinto" userId="3c1d2390-f3e2-48ed-a692-c2bca7123a2a" providerId="ADAL" clId="{401C4E8A-1D46-4E05-A2F4-EC2C7EA68E13}" dt="2026-06-22T10:23:18.543" v="53" actId="478"/>
          <ac:cxnSpMkLst>
            <pc:docMk/>
            <pc:sldMk cId="0" sldId="259"/>
            <ac:cxnSpMk id="6" creationId="{CFD7E93B-625A-5BC7-D557-C0C893CD2AB6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0:23:21.704" v="54" actId="478"/>
        <pc:sldMkLst>
          <pc:docMk/>
          <pc:sldMk cId="0" sldId="260"/>
        </pc:sldMkLst>
        <pc:cxnChg chg="del">
          <ac:chgData name="Rodolfo Duarte Pinto" userId="3c1d2390-f3e2-48ed-a692-c2bca7123a2a" providerId="ADAL" clId="{401C4E8A-1D46-4E05-A2F4-EC2C7EA68E13}" dt="2026-06-22T10:23:21.704" v="54" actId="478"/>
          <ac:cxnSpMkLst>
            <pc:docMk/>
            <pc:sldMk cId="0" sldId="260"/>
            <ac:cxnSpMk id="6" creationId="{E4428FCE-F6B7-1C60-4BE4-EF9ED9E34B72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0:23:24.830" v="55" actId="478"/>
        <pc:sldMkLst>
          <pc:docMk/>
          <pc:sldMk cId="0" sldId="261"/>
        </pc:sldMkLst>
        <pc:cxnChg chg="del">
          <ac:chgData name="Rodolfo Duarte Pinto" userId="3c1d2390-f3e2-48ed-a692-c2bca7123a2a" providerId="ADAL" clId="{401C4E8A-1D46-4E05-A2F4-EC2C7EA68E13}" dt="2026-06-22T10:23:24.830" v="55" actId="478"/>
          <ac:cxnSpMkLst>
            <pc:docMk/>
            <pc:sldMk cId="0" sldId="261"/>
            <ac:cxnSpMk id="6" creationId="{6DC48BB5-BD54-207E-93E0-8AE87D29A1AA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0:23:28.371" v="56" actId="478"/>
        <pc:sldMkLst>
          <pc:docMk/>
          <pc:sldMk cId="0" sldId="262"/>
        </pc:sldMkLst>
        <pc:cxnChg chg="del">
          <ac:chgData name="Rodolfo Duarte Pinto" userId="3c1d2390-f3e2-48ed-a692-c2bca7123a2a" providerId="ADAL" clId="{401C4E8A-1D46-4E05-A2F4-EC2C7EA68E13}" dt="2026-06-22T10:23:28.371" v="56" actId="478"/>
          <ac:cxnSpMkLst>
            <pc:docMk/>
            <pc:sldMk cId="0" sldId="262"/>
            <ac:cxnSpMk id="6" creationId="{27286FAC-CFA8-D998-B158-C74E7978E128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0:23:32.205" v="57" actId="478"/>
        <pc:sldMkLst>
          <pc:docMk/>
          <pc:sldMk cId="0" sldId="263"/>
        </pc:sldMkLst>
        <pc:cxnChg chg="del">
          <ac:chgData name="Rodolfo Duarte Pinto" userId="3c1d2390-f3e2-48ed-a692-c2bca7123a2a" providerId="ADAL" clId="{401C4E8A-1D46-4E05-A2F4-EC2C7EA68E13}" dt="2026-06-22T10:23:32.205" v="57" actId="478"/>
          <ac:cxnSpMkLst>
            <pc:docMk/>
            <pc:sldMk cId="0" sldId="263"/>
            <ac:cxnSpMk id="6" creationId="{C5178DC2-8D65-C275-B6D7-F857FACFDA00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0:23:34.527" v="58" actId="478"/>
        <pc:sldMkLst>
          <pc:docMk/>
          <pc:sldMk cId="0" sldId="264"/>
        </pc:sldMkLst>
        <pc:cxnChg chg="del">
          <ac:chgData name="Rodolfo Duarte Pinto" userId="3c1d2390-f3e2-48ed-a692-c2bca7123a2a" providerId="ADAL" clId="{401C4E8A-1D46-4E05-A2F4-EC2C7EA68E13}" dt="2026-06-22T10:23:34.527" v="58" actId="478"/>
          <ac:cxnSpMkLst>
            <pc:docMk/>
            <pc:sldMk cId="0" sldId="264"/>
            <ac:cxnSpMk id="6" creationId="{D5735FC6-1EF0-D3FD-3DC1-CF267BC691EA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0:23:37.983" v="59" actId="478"/>
        <pc:sldMkLst>
          <pc:docMk/>
          <pc:sldMk cId="0" sldId="265"/>
        </pc:sldMkLst>
        <pc:cxnChg chg="del">
          <ac:chgData name="Rodolfo Duarte Pinto" userId="3c1d2390-f3e2-48ed-a692-c2bca7123a2a" providerId="ADAL" clId="{401C4E8A-1D46-4E05-A2F4-EC2C7EA68E13}" dt="2026-06-22T10:23:37.983" v="59" actId="478"/>
          <ac:cxnSpMkLst>
            <pc:docMk/>
            <pc:sldMk cId="0" sldId="265"/>
            <ac:cxnSpMk id="6" creationId="{5CADB46F-EBD7-195F-838A-315E5E8D504E}"/>
          </ac:cxnSpMkLst>
        </pc:cxnChg>
      </pc:sldChg>
      <pc:sldChg chg="delSp mod">
        <pc:chgData name="Rodolfo Duarte Pinto" userId="3c1d2390-f3e2-48ed-a692-c2bca7123a2a" providerId="ADAL" clId="{401C4E8A-1D46-4E05-A2F4-EC2C7EA68E13}" dt="2026-06-22T10:23:44.704" v="60" actId="478"/>
        <pc:sldMkLst>
          <pc:docMk/>
          <pc:sldMk cId="0" sldId="266"/>
        </pc:sldMkLst>
        <pc:cxnChg chg="del">
          <ac:chgData name="Rodolfo Duarte Pinto" userId="3c1d2390-f3e2-48ed-a692-c2bca7123a2a" providerId="ADAL" clId="{401C4E8A-1D46-4E05-A2F4-EC2C7EA68E13}" dt="2026-06-22T10:23:44.704" v="60" actId="478"/>
          <ac:cxnSpMkLst>
            <pc:docMk/>
            <pc:sldMk cId="0" sldId="266"/>
            <ac:cxnSpMk id="6" creationId="{461DFA52-8A9B-62CF-A1CA-1E453C8C190E}"/>
          </ac:cxnSpMkLst>
        </pc:cxnChg>
      </pc:sldChg>
      <pc:sldChg chg="addSp delSp modSp mod">
        <pc:chgData name="Rodolfo Duarte Pinto" userId="3c1d2390-f3e2-48ed-a692-c2bca7123a2a" providerId="ADAL" clId="{401C4E8A-1D46-4E05-A2F4-EC2C7EA68E13}" dt="2026-06-23T10:51:52.675" v="74" actId="171"/>
        <pc:sldMkLst>
          <pc:docMk/>
          <pc:sldMk cId="0" sldId="267"/>
        </pc:sldMkLst>
        <pc:picChg chg="del">
          <ac:chgData name="Rodolfo Duarte Pinto" userId="3c1d2390-f3e2-48ed-a692-c2bca7123a2a" providerId="ADAL" clId="{401C4E8A-1D46-4E05-A2F4-EC2C7EA68E13}" dt="2026-06-23T10:51:30.424" v="69" actId="478"/>
          <ac:picMkLst>
            <pc:docMk/>
            <pc:sldMk cId="0" sldId="267"/>
            <ac:picMk id="2" creationId="{00000000-0000-0000-0000-000000000000}"/>
          </ac:picMkLst>
        </pc:picChg>
        <pc:picChg chg="add mod ord">
          <ac:chgData name="Rodolfo Duarte Pinto" userId="3c1d2390-f3e2-48ed-a692-c2bca7123a2a" providerId="ADAL" clId="{401C4E8A-1D46-4E05-A2F4-EC2C7EA68E13}" dt="2026-06-23T10:51:52.675" v="74" actId="171"/>
          <ac:picMkLst>
            <pc:docMk/>
            <pc:sldMk cId="0" sldId="267"/>
            <ac:picMk id="4" creationId="{B2B8C8F5-BE82-C3AB-1264-56E9D89FA89B}"/>
          </ac:picMkLst>
        </pc:picChg>
        <pc:cxnChg chg="del">
          <ac:chgData name="Rodolfo Duarte Pinto" userId="3c1d2390-f3e2-48ed-a692-c2bca7123a2a" providerId="ADAL" clId="{401C4E8A-1D46-4E05-A2F4-EC2C7EA68E13}" dt="2026-06-22T10:23:48.062" v="61" actId="478"/>
          <ac:cxnSpMkLst>
            <pc:docMk/>
            <pc:sldMk cId="0" sldId="267"/>
            <ac:cxnSpMk id="6" creationId="{7235488A-91EE-9409-FA75-A324D6F9E513}"/>
          </ac:cxnSpMkLst>
        </pc:cxnChg>
      </pc:sldChg>
      <pc:sldChg chg="delSp modSp mod">
        <pc:chgData name="Rodolfo Duarte Pinto" userId="3c1d2390-f3e2-48ed-a692-c2bca7123a2a" providerId="ADAL" clId="{401C4E8A-1D46-4E05-A2F4-EC2C7EA68E13}" dt="2026-06-22T10:28:41.586" v="63" actId="20577"/>
        <pc:sldMkLst>
          <pc:docMk/>
          <pc:sldMk cId="0" sldId="268"/>
        </pc:sldMkLst>
        <pc:spChg chg="mod">
          <ac:chgData name="Rodolfo Duarte Pinto" userId="3c1d2390-f3e2-48ed-a692-c2bca7123a2a" providerId="ADAL" clId="{401C4E8A-1D46-4E05-A2F4-EC2C7EA68E13}" dt="2026-06-22T10:28:41.586" v="63" actId="20577"/>
          <ac:spMkLst>
            <pc:docMk/>
            <pc:sldMk cId="0" sldId="268"/>
            <ac:spMk id="7" creationId="{428DAC68-96F9-B843-BDE6-2EC1080BBD18}"/>
          </ac:spMkLst>
        </pc:spChg>
        <pc:cxnChg chg="del">
          <ac:chgData name="Rodolfo Duarte Pinto" userId="3c1d2390-f3e2-48ed-a692-c2bca7123a2a" providerId="ADAL" clId="{401C4E8A-1D46-4E05-A2F4-EC2C7EA68E13}" dt="2026-06-22T10:23:50.293" v="62" actId="478"/>
          <ac:cxnSpMkLst>
            <pc:docMk/>
            <pc:sldMk cId="0" sldId="268"/>
            <ac:cxnSpMk id="6" creationId="{3CF3A092-CB36-F9B8-D0B6-EFFC9EA86A08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90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Apresentar o tema da aula e despertar a curiosidade das crianças para os computadores e outros dispositivos digitais.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“Hoje vamos começar uma descoberta sobre computadores. Um computador pode ajudar-nos a desenhar, jogar, ouvir música, ver imagens, aprender coisas novas e comunicar com outras pessoas. Mas será que todos os computadores são iguais?”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conseguem ver nesta imagem?”</a:t>
            </a:r>
            <a:br>
              <a:rPr lang="pt-PT" dirty="0"/>
            </a:br>
            <a:r>
              <a:rPr lang="pt-PT" dirty="0"/>
              <a:t>“Já viram alguma destas máquinas?”</a:t>
            </a:r>
            <a:br>
              <a:rPr lang="pt-PT" dirty="0"/>
            </a:br>
            <a:r>
              <a:rPr lang="pt-PT" dirty="0"/>
              <a:t>“Onde as viram: em casa, na escola, numa loja, no carro?”</a:t>
            </a:r>
            <a:br>
              <a:rPr lang="pt-PT" dirty="0"/>
            </a:br>
            <a:r>
              <a:rPr lang="pt-PT" dirty="0"/>
              <a:t>“Para que acham que servem?”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Nesta fase, não é necessário corrigir todas as respostas. O mais importante é perceber o que as crianças já sabem. Algumas poderão chamar “tablet” a todos os ecrãs ou “jogo” à consola. Valorize as respostas e introduza gradualmente os nomes corretos.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Existem diferentes máquinas digitais que nos ajudam em várias tarefas.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Identificar partes e acessórios do computador.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“Agora vamos jogar ao ‘Vamos apontar’. Eu digo uma parte do computador e vocês tentam encontrá-la na imagem.”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“Apontem para o monitor. Para que serve?”</a:t>
            </a:r>
            <a:br>
              <a:rPr lang="pt-PT" dirty="0"/>
            </a:br>
            <a:r>
              <a:rPr lang="pt-PT" dirty="0"/>
              <a:t>“Apontem para o teclado. O que fazemos com ele?”</a:t>
            </a:r>
            <a:br>
              <a:rPr lang="pt-PT" dirty="0"/>
            </a:br>
            <a:r>
              <a:rPr lang="pt-PT" dirty="0"/>
              <a:t>“Apontem para o rato. O que acontece quando clicamos?”</a:t>
            </a:r>
            <a:br>
              <a:rPr lang="pt-PT" dirty="0"/>
            </a:br>
            <a:r>
              <a:rPr lang="pt-PT" dirty="0"/>
              <a:t>“Apontem para os auscultadores. Para que servem?”</a:t>
            </a:r>
            <a:br>
              <a:rPr lang="pt-PT" dirty="0"/>
            </a:br>
            <a:r>
              <a:rPr lang="pt-PT" dirty="0"/>
              <a:t>“Apontem para as colunas. Também servem para ouvir?”</a:t>
            </a:r>
            <a:br>
              <a:rPr lang="pt-PT" dirty="0"/>
            </a:br>
            <a:r>
              <a:rPr lang="pt-PT" dirty="0"/>
              <a:t>“Apontem para a impressora. O que sai da impressora?”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Aceitar respostas simples e reformular com o vocabulário correto. Exemplo: se disserem “televisão”, reforçar: “Sim, parece uma televisão, mas no computador chamamos monitor ou ecrã.” Reforçar o vocabulário essencial: monitor/ecrã, teclado, rato, auscultadores, colunas e impressora.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Cada parte ajuda numa tarefa: ver, escrever, clicar, ouvir ou imprimir.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Relacionar os computadores com atividades próximas do quotidiano das crianças.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“Com computadores podemos fazer muitas coisas: ouvir histórias, desenhar, jogar, ver vídeos, aprender, falar com outras pessoas e criar coisas novas. Mas devemos usar sempre com cuidado e, muitas vezes, com ajuda de um adulto.”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está a acontecer nesta imagem?”</a:t>
            </a:r>
            <a:br>
              <a:rPr lang="pt-PT" dirty="0"/>
            </a:br>
            <a:r>
              <a:rPr lang="pt-PT" dirty="0"/>
              <a:t>“Quem está a ouvir?”</a:t>
            </a:r>
            <a:br>
              <a:rPr lang="pt-PT" dirty="0"/>
            </a:br>
            <a:r>
              <a:rPr lang="pt-PT" dirty="0"/>
              <a:t>“Quem está a desenhar?”</a:t>
            </a:r>
            <a:br>
              <a:rPr lang="pt-PT" dirty="0"/>
            </a:br>
            <a:r>
              <a:rPr lang="pt-PT" dirty="0"/>
              <a:t>“Quem está a ver um vídeo?”</a:t>
            </a:r>
            <a:br>
              <a:rPr lang="pt-PT" dirty="0"/>
            </a:br>
            <a:r>
              <a:rPr lang="pt-PT" dirty="0"/>
              <a:t>“Qual destas atividades já fizeram?”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Valorizar usos criativos e educativos: desenhar, ouvir histórias, fazer jogos adequados e explorar imagens. Se as crianças falarem de vídeos ou jogos, reforçar que devem ser escolhidos com adultos.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Os computadores podem ajudar-nos a aprender, criar, brincar e comunicar.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Aplicar o que foi aprendido através de uma atividade prática.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“Agora chegou a vossa vez. Vamos criar o nosso computador. Podemos pintar um computador e os seus componentes, ou construir um computador em papel, dobrando e colando as peças.”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 partes do computador conseguem encontrar?”</a:t>
            </a:r>
            <a:br>
              <a:rPr lang="pt-PT" dirty="0"/>
            </a:br>
            <a:r>
              <a:rPr lang="pt-PT" dirty="0"/>
              <a:t>“Que cores vão escolher?”</a:t>
            </a:r>
            <a:br>
              <a:rPr lang="pt-PT" dirty="0"/>
            </a:br>
            <a:r>
              <a:rPr lang="pt-PT" dirty="0"/>
              <a:t>“Onde está o monitor?”</a:t>
            </a:r>
            <a:br>
              <a:rPr lang="pt-PT" dirty="0"/>
            </a:br>
            <a:r>
              <a:rPr lang="pt-PT" dirty="0"/>
              <a:t>“Onde está o teclado?”</a:t>
            </a:r>
            <a:br>
              <a:rPr lang="pt-PT" dirty="0"/>
            </a:br>
            <a:r>
              <a:rPr lang="pt-PT" dirty="0"/>
              <a:t>“Onde está o rato?”</a:t>
            </a:r>
            <a:br>
              <a:rPr lang="pt-PT" dirty="0"/>
            </a:br>
            <a:r>
              <a:rPr lang="pt-PT" dirty="0"/>
              <a:t>“Que acessórios gostavam de acrescentar?”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A opção de pintura é mais simples e adequada para trabalho individual. A construção em papel exige mais apoio do adulto e pode ser feita em pequeno grupo ou como atividade orientada. Antes de começar, recordar as principais partes: monitor, teclado, rato e caixa/torre.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Ao desenhar, pintar ou construir, conseguimos compreender melhor as partes do computador.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Consolidar as descobertas da aula e promover a partilha oral.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“Hoje descobrimos que existem muitos tipos de computadores e dispositivos digitais. Alguns ficam numa mesa, outros cabem numa mochila, outros cabem no bolso e outros ajudam-nos a jogar, imprimir, desenhar ou ouvir.”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“Quem se lembra de um computador que vimos hoje?”</a:t>
            </a:r>
            <a:br>
              <a:rPr lang="pt-PT" dirty="0"/>
            </a:br>
            <a:r>
              <a:rPr lang="pt-PT" dirty="0"/>
              <a:t>“Qual era o mais pequeno?”</a:t>
            </a:r>
            <a:br>
              <a:rPr lang="pt-PT" dirty="0"/>
            </a:br>
            <a:r>
              <a:rPr lang="pt-PT" dirty="0"/>
              <a:t>“Qual era o mais fácil de transportar?”</a:t>
            </a:r>
            <a:br>
              <a:rPr lang="pt-PT" dirty="0"/>
            </a:br>
            <a:r>
              <a:rPr lang="pt-PT" dirty="0"/>
              <a:t>“Qual servia para jogar?”</a:t>
            </a:r>
            <a:br>
              <a:rPr lang="pt-PT" dirty="0"/>
            </a:br>
            <a:r>
              <a:rPr lang="pt-PT" dirty="0"/>
              <a:t>“Qual foi o vosso preferido?”</a:t>
            </a:r>
            <a:br>
              <a:rPr lang="pt-PT" dirty="0"/>
            </a:br>
            <a:r>
              <a:rPr lang="pt-PT" dirty="0"/>
              <a:t>“O que devemos fazer quando usamos computadores?”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Pedir às crianças que mostrem os seus desenhos ou digam uma palavra da aula: computador, portátil, tablet, telemóvel, consola, impressora, rato, teclado ou monitor. Encerrar com uma mensagem simples: “Os computadores são máquinas que nos ajudam, mas devemos usá-los com cuidado, com regras e, muitas vezes, com a ajuda de um adulto.”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Os computadores são máquinas digitais que nos ajudam em muitas tarefas, mas devem ser usados com cuidado.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Ativar conhecimentos prévios e incentivar a observação e a expressão oral.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“Antes de descobrirmos mais coisas, quero ouvir as vossas ideias. Cada um pode dizer o que pensa. Hoje vamos ser exploradores da tecnologia.”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“Quem já usou um computador?”</a:t>
            </a:r>
            <a:br>
              <a:rPr lang="pt-PT" dirty="0"/>
            </a:br>
            <a:r>
              <a:rPr lang="pt-PT" dirty="0"/>
              <a:t>“O que fizeram com ele?”</a:t>
            </a:r>
            <a:br>
              <a:rPr lang="pt-PT" dirty="0"/>
            </a:br>
            <a:r>
              <a:rPr lang="pt-PT" dirty="0"/>
              <a:t>“Foi para jogar, ver vídeos, desenhar, ouvir histórias ou falar com alguém?”</a:t>
            </a:r>
            <a:br>
              <a:rPr lang="pt-PT" dirty="0"/>
            </a:br>
            <a:r>
              <a:rPr lang="pt-PT" dirty="0"/>
              <a:t>“Usaram sozinhos ou com ajuda de um adulto?”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Dar tempo para as crianças falarem. Pode repetir algumas respostas em voz alta para reforçar vocabulário: “A Maria disse que já usou um tablet para desenhar”; “O João viu um computador no trabalho da mãe.” Usar a lupa da imagem como símbolo da investigação: “Vamos olhar com muita atenção, como detetives.”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Antes de aprendermos coisas novas, podemos partilhar aquilo que já sabemos.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Mostrar que os computadores podem ter diferentes formas, tamanhos e funções.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“Nem todos os computadores são iguais. Alguns ficam numa mesa, outros cabem numa mochila, outros cabem na mão e alguns são feitos para jogar. Mas todos têm uma coisa em comum: ajudam-nos a fazer tarefas.”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“Qual destes parece maior?”</a:t>
            </a:r>
            <a:br>
              <a:rPr lang="pt-PT" dirty="0"/>
            </a:br>
            <a:r>
              <a:rPr lang="pt-PT" dirty="0"/>
              <a:t>“Qual parece mais fácil de levar para outro lugar?”</a:t>
            </a:r>
            <a:br>
              <a:rPr lang="pt-PT" dirty="0"/>
            </a:br>
            <a:r>
              <a:rPr lang="pt-PT" dirty="0"/>
              <a:t>“Qual acham que serve para jogar?”</a:t>
            </a:r>
            <a:br>
              <a:rPr lang="pt-PT" dirty="0"/>
            </a:br>
            <a:r>
              <a:rPr lang="pt-PT" dirty="0"/>
              <a:t>“Qual acham que serve para desenhar?”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Introduzir a ideia de que computador não é apenas o computador de secretária. Um portátil, um tablet, um telemóvel e uma consola também são dispositivos digitais com capacidade de receber instruções e realizar tarefas.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Os computadores podem ter formas diferentes, mas todos ajudam a realizar tarefas.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Identificar o computador de secretária e algumas das suas partes principais.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“Este é um computador de secretária. Normalmente fica pousado numa secretária ou numa mesa. Tem várias partes: o monitor, onde vemos as imagens; o teclado, onde escrevemos; o rato, que usamos para clicar; e uma caixa onde estão peças importantes.”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“Este computador é fácil de levar na mochila?”</a:t>
            </a:r>
            <a:br>
              <a:rPr lang="pt-PT" dirty="0"/>
            </a:br>
            <a:r>
              <a:rPr lang="pt-PT" dirty="0"/>
              <a:t>“Onde vemos as imagens?”</a:t>
            </a:r>
            <a:br>
              <a:rPr lang="pt-PT" dirty="0"/>
            </a:br>
            <a:r>
              <a:rPr lang="pt-PT" dirty="0"/>
              <a:t>“Onde escrevemos?”</a:t>
            </a:r>
            <a:br>
              <a:rPr lang="pt-PT" dirty="0"/>
            </a:br>
            <a:r>
              <a:rPr lang="pt-PT" dirty="0"/>
              <a:t>“O que usamos para clicar?”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Se existir um computador na sala, apontar para cada parte. Se não existir, pedir às crianças que apontem na imagem. Reforçar o vocabulário essencial: computador de secretária, monitor, teclado, rato e caixa/torre.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 computador de mesa tem várias partes que trabalham juntas.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Apresentar o computador portátil e distingui-lo do computador de mesa.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“Este é um computador portátil. Chama-se portátil porque podemos levá-lo de um sítio para outro. Abre e fecha como um livro. Já traz o ecrã, o teclado e uma zona para mexer com o dedo.”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acontece quando abrimos um portátil?”</a:t>
            </a:r>
            <a:br>
              <a:rPr lang="pt-PT" dirty="0"/>
            </a:br>
            <a:r>
              <a:rPr lang="pt-PT" dirty="0"/>
              <a:t>“Será mais fácil de transportar do que o computador de mesa?”</a:t>
            </a:r>
            <a:br>
              <a:rPr lang="pt-PT" dirty="0"/>
            </a:br>
            <a:r>
              <a:rPr lang="pt-PT" dirty="0"/>
              <a:t>“Onde já viram um portátil?”</a:t>
            </a:r>
            <a:br>
              <a:rPr lang="pt-PT" dirty="0"/>
            </a:br>
            <a:r>
              <a:rPr lang="pt-PT" dirty="0"/>
              <a:t>“Quem costuma usar portáteis?”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Reforçar a comparação entre “fixo” e “transportável/portátil”. Pode usar gestos: braços abertos para “abrir o portátil” e mãos juntas para “fechar”.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 portátil é um computador que podemos transportar com mais facilidade.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Reconhecer o tablet como um dispositivo digital tátil.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“Este é um tablet. No tablet, usamos muito os dedos. Podemos tocar no ecrã para escolher, desenhar, jogar, ver imagens ou ouvir histórias.”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“Quem já usou um tablet?”</a:t>
            </a:r>
            <a:br>
              <a:rPr lang="pt-PT" dirty="0"/>
            </a:br>
            <a:r>
              <a:rPr lang="pt-PT" dirty="0"/>
              <a:t>“O que fizeram no tablet?”</a:t>
            </a:r>
            <a:br>
              <a:rPr lang="pt-PT" dirty="0"/>
            </a:br>
            <a:r>
              <a:rPr lang="pt-PT" dirty="0"/>
              <a:t>“Como escolhemos as coisas no tablet: com rato ou com os dedos?”</a:t>
            </a:r>
            <a:br>
              <a:rPr lang="pt-PT" dirty="0"/>
            </a:br>
            <a:r>
              <a:rPr lang="pt-PT" dirty="0"/>
              <a:t>“Que cuidados devemos ter com o ecrã?”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Reforçar que o tablet funciona sobretudo através do toque no ecrã. Recordar alguns cuidados: usar com mãos limpas, tocar com cuidado, não bater no ecrã, partilhar com os colegas e usar durante pouco tempo.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 tablet é um dispositivo em que usamos o toque para interagir.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Mostrar que o telemóvel também é um pequeno computador.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“Este é um telemóvel. É pequeno e cabe no bolso. Os adultos usam-no para telefonar, enviar mensagens, tirar fotografias, ver mapas, ouvir música e abrir aplicações. Por isso, também podemos dizer que é um pequeno computador.”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os adultos fazem com o telemóvel?”</a:t>
            </a:r>
            <a:br>
              <a:rPr lang="pt-PT" dirty="0"/>
            </a:br>
            <a:r>
              <a:rPr lang="pt-PT" dirty="0"/>
              <a:t>“Porque acham que cabe no bolso?”</a:t>
            </a:r>
            <a:br>
              <a:rPr lang="pt-PT" dirty="0"/>
            </a:br>
            <a:r>
              <a:rPr lang="pt-PT" dirty="0"/>
              <a:t>“Devemos usar o telemóvel sozinhos ou com ajuda de um adulto?”</a:t>
            </a:r>
            <a:br>
              <a:rPr lang="pt-PT" dirty="0"/>
            </a:br>
            <a:r>
              <a:rPr lang="pt-PT" dirty="0"/>
              <a:t>“O que podemos fazer com cuidado num telemóvel?”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Para crianças pequenas, o telemóvel deve ser usado com acompanhamento de um adulto. Reforçar que nem tudo o que aparece no ecrã é adequado para crianças.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O telemóvel é um pequeno computador que deve ser usado com ajuda de um adulto.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Apresentar a consola como um dispositivo digital pensado sobretudo para jogar.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“Esta é uma consola. Algumas consolas servem para jogar. Usamos comandos com botões para dar instruções ao jogo. Quando carregamos num botão, a personagem pode saltar, correr, virar ou escolher alguma coisa.”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“Quem já viu uma consola?”</a:t>
            </a:r>
            <a:br>
              <a:rPr lang="pt-PT" dirty="0"/>
            </a:br>
            <a:r>
              <a:rPr lang="pt-PT" dirty="0"/>
              <a:t>“O que acontece quando carregamos nos botões?”</a:t>
            </a:r>
            <a:br>
              <a:rPr lang="pt-PT" dirty="0"/>
            </a:br>
            <a:r>
              <a:rPr lang="pt-PT" dirty="0"/>
              <a:t>“Será que o comando dá ordens ao jogo?”</a:t>
            </a:r>
            <a:br>
              <a:rPr lang="pt-PT" dirty="0"/>
            </a:br>
            <a:r>
              <a:rPr lang="pt-PT" dirty="0"/>
              <a:t>“Que regras devemos combinar quando usamos jogos?”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Introduzir a ideia de instrução de forma simples: “Quando carregamos num botão, estamos a dar uma ordem à máquina.” Falar também de tempo equilibrado, jogos adequados à idade e necessidade de autorização dos adultos.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Nos jogos, damos instruções através dos comandos.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 dirty="0"/>
              <a:t>Objetivo:</a:t>
            </a:r>
            <a:br>
              <a:rPr lang="pt-PT" dirty="0"/>
            </a:br>
            <a:r>
              <a:rPr lang="pt-PT" dirty="0"/>
              <a:t>Mostrar que existem máquinas que trabalham com o computador para transformar ideias digitais em objetos ou imagens físicas.</a:t>
            </a:r>
          </a:p>
          <a:p>
            <a:r>
              <a:rPr lang="pt-PT" b="1" dirty="0"/>
              <a:t>Fala sugerida:</a:t>
            </a:r>
            <a:br>
              <a:rPr lang="pt-PT" dirty="0"/>
            </a:br>
            <a:r>
              <a:rPr lang="pt-PT" dirty="0"/>
              <a:t>“Estas máquinas ajudam o computador. A impressora consegue pôr no papel uma imagem ou um desenho que estava no computador. A impressora 3D é diferente: consegue construir pequenos objetos, camada a camada.”</a:t>
            </a:r>
          </a:p>
          <a:p>
            <a:r>
              <a:rPr lang="pt-PT" b="1" dirty="0"/>
              <a:t>Perguntas para as crianças:</a:t>
            </a:r>
            <a:br>
              <a:rPr lang="pt-PT" dirty="0"/>
            </a:br>
            <a:r>
              <a:rPr lang="pt-PT" dirty="0"/>
              <a:t>“O que gostavam de imprimir?”</a:t>
            </a:r>
            <a:br>
              <a:rPr lang="pt-PT" dirty="0"/>
            </a:br>
            <a:r>
              <a:rPr lang="pt-PT" dirty="0"/>
              <a:t>“Uma fotografia? Um desenho? Um cartão?”</a:t>
            </a:r>
            <a:br>
              <a:rPr lang="pt-PT" dirty="0"/>
            </a:br>
            <a:r>
              <a:rPr lang="pt-PT" dirty="0"/>
              <a:t>“E se fosse uma impressora 3D, que objeto gostavam de construir?”</a:t>
            </a:r>
            <a:br>
              <a:rPr lang="pt-PT" dirty="0"/>
            </a:br>
            <a:r>
              <a:rPr lang="pt-PT" dirty="0"/>
              <a:t>“Acham que o computador precisa de dar instruções à impressora?”</a:t>
            </a:r>
          </a:p>
          <a:p>
            <a:r>
              <a:rPr lang="pt-PT" b="1" dirty="0"/>
              <a:t>Orientação:</a:t>
            </a:r>
            <a:br>
              <a:rPr lang="pt-PT" dirty="0"/>
            </a:br>
            <a:r>
              <a:rPr lang="pt-PT" dirty="0"/>
              <a:t>Distinguir de forma simples: a impressora normal imprime em papel; a impressora 3D constrói objetos. Não é necessário explicar processos técnicos.</a:t>
            </a:r>
          </a:p>
          <a:p>
            <a:r>
              <a:rPr lang="pt-PT" b="1" dirty="0"/>
              <a:t>Ideia-chave:</a:t>
            </a:r>
            <a:br>
              <a:rPr lang="pt-PT" dirty="0"/>
            </a:br>
            <a:r>
              <a:rPr lang="pt-PT" dirty="0"/>
              <a:t>Algumas máquinas recebem instruções do computador e ajudam a transformar ideias em coisas que podemos ver ou tocar.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2B84FED-6A4C-C47D-F4B4-9A7DDB66F22C}"/>
              </a:ext>
            </a:extLst>
          </p:cNvPr>
          <p:cNvSpPr/>
          <p:nvPr userDrawn="1"/>
        </p:nvSpPr>
        <p:spPr>
          <a:xfrm>
            <a:off x="1503681" y="6329680"/>
            <a:ext cx="10688319" cy="52832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PT" dirty="0">
                <a:solidFill>
                  <a:srgbClr val="C5E0B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Ciências da Computação | 1. O que é um computador?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64B3455-6CDC-2576-9006-7FEDED2E1854}"/>
              </a:ext>
            </a:extLst>
          </p:cNvPr>
          <p:cNvSpPr/>
          <p:nvPr userDrawn="1"/>
        </p:nvSpPr>
        <p:spPr>
          <a:xfrm>
            <a:off x="0" y="6329680"/>
            <a:ext cx="3027680" cy="528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rgbClr val="3B383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Educação Pré-Escolar</a:t>
            </a:r>
          </a:p>
        </p:txBody>
      </p:sp>
    </p:spTree>
    <p:extLst>
      <p:ext uri="{BB962C8B-B14F-4D97-AF65-F5344CB8AC3E}">
        <p14:creationId xmlns:p14="http://schemas.microsoft.com/office/powerpoint/2010/main" val="167315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texto&#10;&#10;Descrição gerada automaticamente">
            <a:extLst>
              <a:ext uri="{FF2B5EF4-FFF2-40B4-BE49-F238E27FC236}">
                <a16:creationId xmlns:a16="http://schemas.microsoft.com/office/drawing/2014/main" id="{44D97AFE-E1F8-30E1-C03F-93940215D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12" y="2921176"/>
            <a:ext cx="5276088" cy="1015645"/>
          </a:xfrm>
          <a:prstGeom prst="rect">
            <a:avLst/>
          </a:prstGeom>
        </p:spPr>
      </p:pic>
      <p:pic>
        <p:nvPicPr>
          <p:cNvPr id="3" name="Imagem 2" descr="Uma imagem com Gráficos, clipart, design gráfico&#10;&#10;Descrição gerada automaticamente">
            <a:extLst>
              <a:ext uri="{FF2B5EF4-FFF2-40B4-BE49-F238E27FC236}">
                <a16:creationId xmlns:a16="http://schemas.microsoft.com/office/drawing/2014/main" id="{C232C207-6F56-F459-EB44-9AAACB5FA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561" y="2759571"/>
            <a:ext cx="3628920" cy="13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2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ute_playful_hand_drawn_watercolor_illustrati_batch_9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CDDE0E1-C290-A204-C5BC-F7EFD9AC55CB}"/>
              </a:ext>
            </a:extLst>
          </p:cNvPr>
          <p:cNvSpPr/>
          <p:nvPr/>
        </p:nvSpPr>
        <p:spPr>
          <a:xfrm>
            <a:off x="265283" y="395723"/>
            <a:ext cx="3046731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Ajudantes do computador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ean_illustrated_infographic_style_scene_on_a_batch_10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72CB1C4-F353-3F89-176C-508E80F31279}"/>
              </a:ext>
            </a:extLst>
          </p:cNvPr>
          <p:cNvSpPr/>
          <p:nvPr/>
        </p:nvSpPr>
        <p:spPr>
          <a:xfrm>
            <a:off x="265283" y="395723"/>
            <a:ext cx="2245679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Vamos apontar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ute_children_s_illustration_in_a_watercolor_cra_batch_11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7570E3C-A71D-CED1-74F5-2723F5A8003B}"/>
              </a:ext>
            </a:extLst>
          </p:cNvPr>
          <p:cNvSpPr/>
          <p:nvPr/>
        </p:nvSpPr>
        <p:spPr>
          <a:xfrm>
            <a:off x="265283" y="395723"/>
            <a:ext cx="3026791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Utilização do computador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2B8C8F5-BE82-C3AB-1264-56E9D89FA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1996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2D2975F-3812-80F7-1801-E77F6833618E}"/>
              </a:ext>
            </a:extLst>
          </p:cNvPr>
          <p:cNvSpPr/>
          <p:nvPr/>
        </p:nvSpPr>
        <p:spPr>
          <a:xfrm>
            <a:off x="265283" y="395723"/>
            <a:ext cx="2355132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Criar e desenhar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heerful_pastel_watercolor_colored_pencil_style_batch_13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305" y="0"/>
            <a:ext cx="12191695" cy="632377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28DAC68-96F9-B843-BDE6-2EC1080BBD18}"/>
              </a:ext>
            </a:extLst>
          </p:cNvPr>
          <p:cNvSpPr/>
          <p:nvPr/>
        </p:nvSpPr>
        <p:spPr>
          <a:xfrm>
            <a:off x="265283" y="395723"/>
            <a:ext cx="3010761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O que é um computador?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C9A6BBD7-3C6E-109A-E792-20D7D816BBDB}"/>
              </a:ext>
            </a:extLst>
          </p:cNvPr>
          <p:cNvGrpSpPr/>
          <p:nvPr/>
        </p:nvGrpSpPr>
        <p:grpSpPr>
          <a:xfrm>
            <a:off x="2448529" y="2352527"/>
            <a:ext cx="7294941" cy="2152946"/>
            <a:chOff x="2448529" y="2376012"/>
            <a:chExt cx="7294941" cy="2152946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27B95707-9F03-4C26-24A4-C764E1CD20B0}"/>
                </a:ext>
              </a:extLst>
            </p:cNvPr>
            <p:cNvGrpSpPr/>
            <p:nvPr/>
          </p:nvGrpSpPr>
          <p:grpSpPr>
            <a:xfrm>
              <a:off x="2448529" y="2376012"/>
              <a:ext cx="7294941" cy="1180002"/>
              <a:chOff x="2491039" y="4757542"/>
              <a:chExt cx="7294941" cy="1180002"/>
            </a:xfrm>
          </p:grpSpPr>
          <p:pic>
            <p:nvPicPr>
              <p:cNvPr id="3" name="Picture 2" descr="cc logo">
                <a:extLst>
                  <a:ext uri="{FF2B5EF4-FFF2-40B4-BE49-F238E27FC236}">
                    <a16:creationId xmlns:a16="http://schemas.microsoft.com/office/drawing/2014/main" id="{245D9EC2-DEDF-A92F-9F84-662EAA7A5C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1039" y="4757542"/>
                <a:ext cx="1167302" cy="1167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5FA25CB-5DB7-912E-DBC5-10F32002C1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039" y="4757542"/>
                <a:ext cx="1167302" cy="1167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5C02B3A-4014-35AD-0313-AFB291486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5039" y="4760828"/>
                <a:ext cx="1176716" cy="1176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D431831-5820-BEEC-4E88-F2D3145BDB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9264" y="4760828"/>
                <a:ext cx="1176716" cy="1176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90C9D17-AF2E-C02B-C70B-94B7B09A87CA}"/>
                </a:ext>
              </a:extLst>
            </p:cNvPr>
            <p:cNvSpPr/>
            <p:nvPr/>
          </p:nvSpPr>
          <p:spPr>
            <a:xfrm>
              <a:off x="3048000" y="3656924"/>
              <a:ext cx="6096000" cy="8720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pt-PT" dirty="0"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rPr>
                <a:t> 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Atribuição-</a:t>
              </a:r>
              <a:r>
                <a:rPr lang="pt-PT" dirty="0" err="1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NãoComercial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-</a:t>
              </a:r>
              <a:r>
                <a:rPr lang="pt-PT" dirty="0" err="1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CompartilhaIgual</a:t>
              </a:r>
              <a:r>
                <a:rPr lang="pt-PT" dirty="0">
                  <a:solidFill>
                    <a:srgbClr val="000000"/>
                  </a:solidFill>
                  <a:latin typeface="Helvetica" panose="020B0604020202020204" pitchFamily="34" charset="0"/>
                  <a:ea typeface="Verdana" panose="020B0604030504040204" pitchFamily="34" charset="0"/>
                  <a:cs typeface="Helvetica" panose="020B0604020202020204" pitchFamily="34" charset="0"/>
                </a:rPr>
                <a:t> 4.0 Internacional (CC BY-NC-SA 4.0)</a:t>
              </a:r>
              <a:endParaRPr lang="pt-PT" b="1" dirty="0">
                <a:effectLst/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B046D6D4-88A6-480C-74F3-2F70ADA676BE}"/>
              </a:ext>
            </a:extLst>
          </p:cNvPr>
          <p:cNvSpPr txBox="1"/>
          <p:nvPr/>
        </p:nvSpPr>
        <p:spPr>
          <a:xfrm>
            <a:off x="2220791" y="5628070"/>
            <a:ext cx="7750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i="0" dirty="0">
                <a:solidFill>
                  <a:srgbClr val="22222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Nota: </a:t>
            </a:r>
            <a:r>
              <a:rPr lang="pt-PT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As imagens deste documento foram criadas com o GPT - 5.5</a:t>
            </a:r>
            <a:endParaRPr lang="pt-P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heerful_cute_illustration_children_s_art_scene_batch_1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0040" y="530352"/>
            <a:ext cx="7498080" cy="640080"/>
          </a:xfrm>
          <a:prstGeom prst="rect">
            <a:avLst/>
          </a:prstGeom>
          <a:noFill/>
          <a:ln/>
          <a:effectLst>
            <a:outerShdw blurRad="12700" dist="50800" dir="2700000" algn="bl" rotWithShape="0">
              <a:srgbClr val="FFFFFF">
                <a:alpha val="55000"/>
              </a:srgbClr>
            </a:outerShdw>
          </a:effectLst>
        </p:spPr>
        <p:txBody>
          <a:bodyPr wrap="square" lIns="508" tIns="508" rIns="508" bIns="508" rtlCol="0" anchor="ctr">
            <a:normAutofit lnSpcReduction="10000"/>
          </a:bodyPr>
          <a:lstStyle/>
          <a:p>
            <a:pPr marL="0" indent="0" algn="l">
              <a:buNone/>
            </a:pPr>
            <a:endParaRPr lang="en-US" sz="42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2F8F3FF-F5D1-22B9-C6DA-D6AC9B53B853}"/>
              </a:ext>
            </a:extLst>
          </p:cNvPr>
          <p:cNvSpPr/>
          <p:nvPr/>
        </p:nvSpPr>
        <p:spPr>
          <a:xfrm>
            <a:off x="265283" y="395723"/>
            <a:ext cx="3044423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O que é um computador?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hand_drawn_watercolor_crayon_style_illustr_batch_2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-3872"/>
            <a:ext cx="12191695" cy="632764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D321667-1EB7-5B45-BA58-F569B84A9C4F}"/>
              </a:ext>
            </a:extLst>
          </p:cNvPr>
          <p:cNvSpPr/>
          <p:nvPr/>
        </p:nvSpPr>
        <p:spPr>
          <a:xfrm>
            <a:off x="265283" y="395723"/>
            <a:ext cx="2323072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Conversa inicial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himsical_watercolor_crayon_style_illustration_o_batch_3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-1200" y="-30250"/>
            <a:ext cx="12193200" cy="635221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73786ED-843F-3C06-3C2E-A707DB9396E9}"/>
              </a:ext>
            </a:extLst>
          </p:cNvPr>
          <p:cNvSpPr/>
          <p:nvPr/>
        </p:nvSpPr>
        <p:spPr>
          <a:xfrm>
            <a:off x="265283" y="395723"/>
            <a:ext cx="2533066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Diferentes formas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illustrated_children_s_room_classroom_sc_batch_4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E36E196-7EAB-B26F-64FD-EFA5AD1454AC}"/>
              </a:ext>
            </a:extLst>
          </p:cNvPr>
          <p:cNvSpPr/>
          <p:nvPr/>
        </p:nvSpPr>
        <p:spPr>
          <a:xfrm>
            <a:off x="265283" y="395723"/>
            <a:ext cx="2512226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O gigante da mesa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soft_watercolor_colored_pencil_illustrat_batch_5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305" y="0"/>
            <a:ext cx="12191695" cy="632377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DFBF1F0-B65A-30F8-EAFB-33A81EB8B6A5}"/>
              </a:ext>
            </a:extLst>
          </p:cNvPr>
          <p:cNvSpPr/>
          <p:nvPr/>
        </p:nvSpPr>
        <p:spPr>
          <a:xfrm>
            <a:off x="265283" y="395723"/>
            <a:ext cx="1879041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O viajante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cute_children_s_illustration_scene_a_youn_batch_6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8AFD1FB-FE99-421A-BB81-9D061728200B}"/>
              </a:ext>
            </a:extLst>
          </p:cNvPr>
          <p:cNvSpPr/>
          <p:nvPr/>
        </p:nvSpPr>
        <p:spPr>
          <a:xfrm>
            <a:off x="265283" y="395723"/>
            <a:ext cx="2225096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Tela para tocar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bright_soft_watercolor_crayon_style_illustratio_batch_7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E06A3C4-4BC9-7BD7-49F0-B6FCB96E55CD}"/>
              </a:ext>
            </a:extLst>
          </p:cNvPr>
          <p:cNvSpPr/>
          <p:nvPr/>
        </p:nvSpPr>
        <p:spPr>
          <a:xfrm>
            <a:off x="265283" y="395723"/>
            <a:ext cx="2736647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Computador de bolso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ozy_colorful_hand_drawn_illustrated_children_batch_8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32377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0D7A35E-2DC0-2654-CFD7-7B0FA1C3B2C6}"/>
              </a:ext>
            </a:extLst>
          </p:cNvPr>
          <p:cNvSpPr/>
          <p:nvPr/>
        </p:nvSpPr>
        <p:spPr>
          <a:xfrm>
            <a:off x="265283" y="395723"/>
            <a:ext cx="2039341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pt-PT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Atividade 1 - Para brincar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2337</Words>
  <Application>Microsoft Office PowerPoint</Application>
  <PresentationFormat>Ecrã Panorâmico</PresentationFormat>
  <Paragraphs>93</Paragraphs>
  <Slides>15</Slides>
  <Notes>13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8" baseType="lpstr">
      <vt:lpstr>Arial</vt:lpstr>
      <vt:lpstr>Helvetica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Direção Regional de Educação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1 - O que é um computador?</dc:title>
  <dc:subject>Educação Pré-Escolar - Ciências da Computação</dc:subject>
  <dc:creator>Rodolfo Pinto</dc:creator>
  <cp:lastModifiedBy>Rodolfo Duarte Pinto</cp:lastModifiedBy>
  <cp:revision>3</cp:revision>
  <dcterms:created xsi:type="dcterms:W3CDTF">2026-05-19T10:35:13Z</dcterms:created>
  <dcterms:modified xsi:type="dcterms:W3CDTF">2026-06-23T10:51:58Z</dcterms:modified>
</cp:coreProperties>
</file>